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52" y="336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AF33-DAED-4CC9-8918-722FF00D52AB}" type="datetimeFigureOut">
              <a:rPr lang="th-TH" smtClean="0"/>
              <a:t>14/11/57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D57E-0849-4B8F-8C31-63960B83948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AF33-DAED-4CC9-8918-722FF00D52AB}" type="datetimeFigureOut">
              <a:rPr lang="th-TH" smtClean="0"/>
              <a:t>14/11/57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D57E-0849-4B8F-8C31-63960B83948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AF33-DAED-4CC9-8918-722FF00D52AB}" type="datetimeFigureOut">
              <a:rPr lang="th-TH" smtClean="0"/>
              <a:t>14/11/57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D57E-0849-4B8F-8C31-63960B83948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AF33-DAED-4CC9-8918-722FF00D52AB}" type="datetimeFigureOut">
              <a:rPr lang="th-TH" smtClean="0"/>
              <a:t>14/11/57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D57E-0849-4B8F-8C31-63960B83948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AF33-DAED-4CC9-8918-722FF00D52AB}" type="datetimeFigureOut">
              <a:rPr lang="th-TH" smtClean="0"/>
              <a:t>14/11/57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D57E-0849-4B8F-8C31-63960B83948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AF33-DAED-4CC9-8918-722FF00D52AB}" type="datetimeFigureOut">
              <a:rPr lang="th-TH" smtClean="0"/>
              <a:t>14/11/57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D57E-0849-4B8F-8C31-63960B83948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AF33-DAED-4CC9-8918-722FF00D52AB}" type="datetimeFigureOut">
              <a:rPr lang="th-TH" smtClean="0"/>
              <a:t>14/11/57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D57E-0849-4B8F-8C31-63960B83948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AF33-DAED-4CC9-8918-722FF00D52AB}" type="datetimeFigureOut">
              <a:rPr lang="th-TH" smtClean="0"/>
              <a:t>14/11/57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D57E-0849-4B8F-8C31-63960B83948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AF33-DAED-4CC9-8918-722FF00D52AB}" type="datetimeFigureOut">
              <a:rPr lang="th-TH" smtClean="0"/>
              <a:t>14/11/57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D57E-0849-4B8F-8C31-63960B83948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AF33-DAED-4CC9-8918-722FF00D52AB}" type="datetimeFigureOut">
              <a:rPr lang="th-TH" smtClean="0"/>
              <a:t>14/11/57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D57E-0849-4B8F-8C31-63960B83948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AF33-DAED-4CC9-8918-722FF00D52AB}" type="datetimeFigureOut">
              <a:rPr lang="th-TH" smtClean="0"/>
              <a:t>14/11/57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D57E-0849-4B8F-8C31-63960B83948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7AF33-DAED-4CC9-8918-722FF00D52AB}" type="datetimeFigureOut">
              <a:rPr lang="th-TH" smtClean="0"/>
              <a:t>14/11/57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FD57E-0849-4B8F-8C31-63960B839480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0" y="5"/>
            <a:ext cx="6858000" cy="1595413"/>
          </a:xfrm>
          <a:prstGeom prst="rect">
            <a:avLst/>
          </a:prstGeom>
          <a:ln>
            <a:solidFill>
              <a:srgbClr val="FFFF00"/>
            </a:solidFill>
            <a:prstDash val="lgDash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09" tIns="45704" rIns="91409" bIns="45704" rtlCol="0" anchor="ctr"/>
          <a:lstStyle/>
          <a:p>
            <a:pPr algn="ctr"/>
            <a:endParaRPr lang="th-TH"/>
          </a:p>
        </p:txBody>
      </p:sp>
      <p:pic>
        <p:nvPicPr>
          <p:cNvPr id="11" name="รูปภาพ 10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30" y="95220"/>
            <a:ext cx="1214448" cy="114300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2861" y="1095365"/>
            <a:ext cx="1643074" cy="584743"/>
          </a:xfrm>
          <a:prstGeom prst="rect">
            <a:avLst/>
          </a:prstGeom>
          <a:noFill/>
        </p:spPr>
        <p:txBody>
          <a:bodyPr wrap="square" lIns="91409" tIns="45704" rIns="91409" bIns="45704" rtlCol="0">
            <a:spAutoFit/>
          </a:bodyPr>
          <a:lstStyle/>
          <a:p>
            <a:r>
              <a:rPr lang="th-TH" sz="3200" b="1" dirty="0">
                <a:latin typeface="TH Charmonman" pitchFamily="66" charset="-34"/>
                <a:cs typeface="TH Charmonman" pitchFamily="66" charset="-34"/>
              </a:rPr>
              <a:t>จดหมายข่าว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85926" y="238092"/>
            <a:ext cx="4000527" cy="754020"/>
          </a:xfrm>
          <a:prstGeom prst="rect">
            <a:avLst/>
          </a:prstGeom>
          <a:noFill/>
        </p:spPr>
        <p:txBody>
          <a:bodyPr wrap="square" lIns="91409" tIns="45704" rIns="91409" bIns="45704" rtlCol="0">
            <a:spAutoFit/>
          </a:bodyPr>
          <a:lstStyle/>
          <a:p>
            <a:r>
              <a:rPr lang="th-TH" sz="4300" b="1" dirty="0"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H Niramit AS" pitchFamily="2" charset="-34"/>
                <a:cs typeface="TH Niramit AS" pitchFamily="2" charset="-34"/>
              </a:rPr>
              <a:t>เทศบาลตำบลบัลลังก์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71878" y="1095348"/>
            <a:ext cx="3143271" cy="369300"/>
          </a:xfrm>
          <a:prstGeom prst="rect">
            <a:avLst/>
          </a:prstGeom>
          <a:noFill/>
        </p:spPr>
        <p:txBody>
          <a:bodyPr wrap="square" lIns="91409" tIns="45704" rIns="91409" bIns="45704" rtlCol="0">
            <a:spAutoFit/>
          </a:bodyPr>
          <a:lstStyle/>
          <a:p>
            <a:r>
              <a:rPr lang="th-TH" sz="1800" dirty="0">
                <a:latin typeface="TH Niramit AS" pitchFamily="2" charset="-34"/>
                <a:cs typeface="TH Niramit AS" pitchFamily="2" charset="-34"/>
              </a:rPr>
              <a:t>ฉบับที่  </a:t>
            </a:r>
            <a:r>
              <a:rPr lang="th-TH" sz="1800" dirty="0" smtClean="0">
                <a:latin typeface="TH Niramit AS" pitchFamily="2" charset="-34"/>
                <a:cs typeface="TH Niramit AS" pitchFamily="2" charset="-34"/>
              </a:rPr>
              <a:t>๔ </a:t>
            </a:r>
            <a:r>
              <a:rPr lang="th-TH" sz="1800" dirty="0" smtClean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1800" dirty="0">
                <a:latin typeface="TH Niramit AS" pitchFamily="2" charset="-34"/>
                <a:cs typeface="TH Niramit AS" pitchFamily="2" charset="-34"/>
              </a:rPr>
              <a:t>ประจำเดือน  พฤศจิกายน  ๒๕๕๗</a:t>
            </a:r>
          </a:p>
        </p:txBody>
      </p:sp>
      <p:graphicFrame>
        <p:nvGraphicFramePr>
          <p:cNvPr id="20" name="ตาราง 19"/>
          <p:cNvGraphicFramePr>
            <a:graphicFrameLocks noGrp="1"/>
          </p:cNvGraphicFramePr>
          <p:nvPr/>
        </p:nvGraphicFramePr>
        <p:xfrm>
          <a:off x="71414" y="1666852"/>
          <a:ext cx="6643709" cy="6676691"/>
        </p:xfrm>
        <a:graphic>
          <a:graphicData uri="http://schemas.openxmlformats.org/drawingml/2006/table">
            <a:tbl>
              <a:tblPr/>
              <a:tblGrid>
                <a:gridCol w="2285991"/>
                <a:gridCol w="2500330"/>
                <a:gridCol w="1857388"/>
              </a:tblGrid>
              <a:tr h="64294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Cordia New"/>
                      </a:endParaRPr>
                    </a:p>
                  </a:txBody>
                  <a:tcPr marL="14720" marR="14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50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800" b="1" dirty="0" smtClean="0">
                        <a:solidFill>
                          <a:srgbClr val="7030A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7030A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ภาษี</a:t>
                      </a:r>
                      <a:r>
                        <a:rPr lang="th-TH" sz="1800" b="1" dirty="0">
                          <a:solidFill>
                            <a:srgbClr val="7030A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โรงเรือนและที่ดิน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14720" marR="1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800" b="1" dirty="0" smtClean="0">
                        <a:solidFill>
                          <a:srgbClr val="7030A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7030A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ภาษี</a:t>
                      </a:r>
                      <a:r>
                        <a:rPr lang="th-TH" sz="1800" b="1" dirty="0">
                          <a:solidFill>
                            <a:srgbClr val="7030A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ป้าย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14720" marR="1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800" b="1" dirty="0" smtClean="0">
                        <a:solidFill>
                          <a:srgbClr val="7030A0"/>
                        </a:solidFill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7030A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ภาษี</a:t>
                      </a:r>
                      <a:r>
                        <a:rPr lang="th-TH" sz="1800" b="1" dirty="0">
                          <a:solidFill>
                            <a:srgbClr val="7030A0"/>
                          </a:solidFill>
                          <a:latin typeface="TH Baijam" pitchFamily="2" charset="-34"/>
                          <a:ea typeface="Times New Roman"/>
                          <a:cs typeface="TH Baijam" pitchFamily="2" charset="-34"/>
                        </a:rPr>
                        <a:t>บำรุงท้องที่</a:t>
                      </a:r>
                      <a:endParaRPr lang="en-US" sz="1800" dirty="0">
                        <a:latin typeface="TH Baijam" pitchFamily="2" charset="-34"/>
                        <a:ea typeface="Times New Roman"/>
                        <a:cs typeface="TH Baijam" pitchFamily="2" charset="-34"/>
                      </a:endParaRPr>
                    </a:p>
                  </a:txBody>
                  <a:tcPr marL="14720" marR="1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5402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400" dirty="0" smtClean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ติดต่อ</a:t>
                      </a:r>
                      <a:r>
                        <a:rPr lang="th-TH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ยื่นแบบแสดงรายการ     เพื่อชำระภาษีโรงเรือนและที่ดินประจำปี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  </a:t>
                      </a:r>
                      <a:r>
                        <a:rPr lang="th-TH" sz="1400" dirty="0" smtClean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๒๕๕๘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  </a:t>
                      </a:r>
                      <a:r>
                        <a:rPr lang="th-TH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 </a:t>
                      </a:r>
                      <a:r>
                        <a:rPr lang="en-US" sz="1400" dirty="0">
                          <a:latin typeface="2005_iannnnnGMO" pitchFamily="2" charset="0"/>
                          <a:cs typeface="2005_iannnnnGMO" pitchFamily="2" charset="0"/>
                        </a:rPr>
                        <a:t> </a:t>
                      </a:r>
                      <a:r>
                        <a:rPr lang="th-TH" sz="1400" b="1" i="1" dirty="0">
                          <a:solidFill>
                            <a:srgbClr val="FF000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ตั้งแต่วันที่</a:t>
                      </a:r>
                      <a:r>
                        <a:rPr lang="en-US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  </a:t>
                      </a:r>
                      <a:r>
                        <a:rPr lang="th-TH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๒</a:t>
                      </a:r>
                      <a:r>
                        <a:rPr lang="en-US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  </a:t>
                      </a:r>
                      <a:r>
                        <a:rPr lang="th-TH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มกราคม</a:t>
                      </a:r>
                      <a:r>
                        <a:rPr lang="en-US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  </a:t>
                      </a:r>
                      <a:r>
                        <a:rPr lang="th-TH" sz="1400" b="1" i="1" dirty="0" smtClean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๒๕๕๘</a:t>
                      </a:r>
                      <a:endParaRPr lang="en-US" sz="1400" dirty="0">
                        <a:latin typeface="2005_iannnnnGMO" pitchFamily="2" charset="0"/>
                        <a:ea typeface="Times New Roman"/>
                        <a:cs typeface="2005_iannnnnGMO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 </a:t>
                      </a:r>
                      <a:r>
                        <a:rPr lang="th-TH" sz="1400" b="1" i="1" dirty="0">
                          <a:solidFill>
                            <a:srgbClr val="FF000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ถึงวันที่</a:t>
                      </a:r>
                      <a:r>
                        <a:rPr lang="en-US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  </a:t>
                      </a:r>
                      <a:r>
                        <a:rPr lang="th-TH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๒๙</a:t>
                      </a:r>
                      <a:r>
                        <a:rPr lang="en-US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  </a:t>
                      </a:r>
                      <a:r>
                        <a:rPr lang="th-TH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กุมภาพันธ์</a:t>
                      </a:r>
                      <a:r>
                        <a:rPr lang="en-US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  </a:t>
                      </a:r>
                      <a:r>
                        <a:rPr lang="th-TH" sz="1400" b="1" i="1" dirty="0" smtClean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๒๕๕๘</a:t>
                      </a:r>
                      <a:endParaRPr lang="en-US" sz="1400" dirty="0">
                        <a:latin typeface="2005_iannnnnGMO" pitchFamily="2" charset="0"/>
                        <a:ea typeface="Times New Roman"/>
                        <a:cs typeface="2005_iannnnnGMO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        หากพ้นกำหนดจะต้องเสียเงินเพิ่มตาม  มาตรา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  </a:t>
                      </a:r>
                      <a:r>
                        <a:rPr lang="th-TH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๔๖ และมาตรา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  </a:t>
                      </a:r>
                      <a:r>
                        <a:rPr lang="th-TH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๔๘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  </a:t>
                      </a:r>
                      <a:r>
                        <a:rPr lang="th-TH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แห่งพระราชบัญญัติภาษีโรงเรือนและที่ดิน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  </a:t>
                      </a:r>
                      <a:r>
                        <a:rPr lang="th-TH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พ.ศ.๒๔๗๕</a:t>
                      </a:r>
                      <a:endParaRPr lang="en-US" sz="1400" dirty="0">
                        <a:latin typeface="2005_iannnnnGMO" pitchFamily="2" charset="0"/>
                        <a:ea typeface="Times New Roman"/>
                        <a:cs typeface="2005_iannnnnGMO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400" b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อัตราภาษี</a:t>
                      </a:r>
                      <a:endParaRPr lang="en-US" sz="1400" dirty="0">
                        <a:latin typeface="2005_iannnnnGMO" pitchFamily="2" charset="0"/>
                        <a:ea typeface="Times New Roman"/>
                        <a:cs typeface="2005_iannnnnGMO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ผู้รับประเมินชำระภาษีปีละครั้งตามค่ารายปีของทรัพย์สิน ในอัตราร้อยละ ๑๒.๕ ของค่ารายปี</a:t>
                      </a:r>
                      <a:endParaRPr lang="en-US" sz="1400" dirty="0">
                        <a:latin typeface="2005_iannnnnGMO" pitchFamily="2" charset="0"/>
                        <a:ea typeface="Times New Roman"/>
                        <a:cs typeface="2005_iannnnnGMO" pitchFamily="2" charset="0"/>
                      </a:endParaRPr>
                    </a:p>
                  </a:txBody>
                  <a:tcPr marL="14720" marR="1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rgbClr val="7030A0"/>
                        </a:solidFill>
                        <a:latin typeface="2005_iannnnnGMO" pitchFamily="2" charset="0"/>
                        <a:ea typeface="Times New Roman"/>
                        <a:cs typeface="2005_iannnnnGMO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ติดต่อยื่นแบบแสดงรายการเพื่อชำระภาษีป้ายประจำปี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  </a:t>
                      </a:r>
                      <a:r>
                        <a:rPr lang="th-TH" sz="1400" dirty="0" smtClean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๒๕๕๘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  </a:t>
                      </a:r>
                      <a:endParaRPr lang="en-US" sz="1400" dirty="0">
                        <a:latin typeface="2005_iannnnnGMO" pitchFamily="2" charset="0"/>
                        <a:ea typeface="Times New Roman"/>
                        <a:cs typeface="2005_iannnnnGMO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 </a:t>
                      </a:r>
                      <a:r>
                        <a:rPr lang="th-TH" sz="1400" b="1" i="1" dirty="0">
                          <a:solidFill>
                            <a:srgbClr val="FF000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ตั้งแต่วันที่</a:t>
                      </a:r>
                      <a:r>
                        <a:rPr lang="en-US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  </a:t>
                      </a:r>
                      <a:r>
                        <a:rPr lang="th-TH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๒</a:t>
                      </a:r>
                      <a:r>
                        <a:rPr lang="en-US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  </a:t>
                      </a:r>
                      <a:r>
                        <a:rPr lang="th-TH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มกราคม</a:t>
                      </a:r>
                      <a:r>
                        <a:rPr lang="en-US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  </a:t>
                      </a:r>
                      <a:r>
                        <a:rPr lang="th-TH" sz="1400" b="1" i="1" dirty="0" smtClean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๒๕๕๘</a:t>
                      </a:r>
                      <a:r>
                        <a:rPr lang="en-US" sz="1400" b="1" i="1" dirty="0" smtClean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   </a:t>
                      </a:r>
                      <a:endParaRPr lang="en-US" sz="1400" dirty="0">
                        <a:latin typeface="2005_iannnnnGMO" pitchFamily="2" charset="0"/>
                        <a:ea typeface="Times New Roman"/>
                        <a:cs typeface="2005_iannnnnGMO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400" b="1" i="1" dirty="0">
                          <a:solidFill>
                            <a:srgbClr val="FF000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ถึงวันที่</a:t>
                      </a:r>
                      <a:r>
                        <a:rPr lang="en-US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  </a:t>
                      </a:r>
                      <a:r>
                        <a:rPr lang="th-TH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๓๑</a:t>
                      </a:r>
                      <a:r>
                        <a:rPr lang="en-US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  </a:t>
                      </a:r>
                      <a:r>
                        <a:rPr lang="th-TH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มีนาคม</a:t>
                      </a:r>
                      <a:r>
                        <a:rPr lang="en-US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  </a:t>
                      </a:r>
                      <a:r>
                        <a:rPr lang="th-TH" sz="1400" b="1" i="1" dirty="0" smtClean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๒๕๕๘</a:t>
                      </a:r>
                      <a:endParaRPr lang="en-US" sz="1400" dirty="0">
                        <a:latin typeface="2005_iannnnnGMO" pitchFamily="2" charset="0"/>
                        <a:ea typeface="Times New Roman"/>
                        <a:cs typeface="2005_iannnnnGMO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หากพ้นกำหนดจะต้องเสียเงินเพิ่มตามมาตรา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  </a:t>
                      </a:r>
                      <a:r>
                        <a:rPr lang="th-TH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๒๕ และมาตรา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  </a:t>
                      </a:r>
                      <a:r>
                        <a:rPr lang="th-TH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๓๕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  </a:t>
                      </a:r>
                      <a:r>
                        <a:rPr lang="th-TH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แห่งพระราชบัญญัติภาษีป้าย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  </a:t>
                      </a:r>
                      <a:r>
                        <a:rPr lang="th-TH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พ.ศ. ๒๕๑๐</a:t>
                      </a:r>
                      <a:endParaRPr lang="en-US" sz="1400" dirty="0">
                        <a:latin typeface="2005_iannnnnGMO" pitchFamily="2" charset="0"/>
                        <a:ea typeface="Times New Roman"/>
                        <a:cs typeface="2005_iannnnnGMO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อัตราภาษี</a:t>
                      </a:r>
                      <a:endParaRPr lang="en-US" sz="1400" dirty="0">
                        <a:latin typeface="2005_iannnnnGMO" pitchFamily="2" charset="0"/>
                        <a:ea typeface="Times New Roman"/>
                        <a:cs typeface="2005_iannnnnGMO" pitchFamily="2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</a:pPr>
                      <a:r>
                        <a:rPr lang="th-TH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ป้ายที่มีอักษรไทยล้วน คิด ๓ บาท/๕๐๐ </a:t>
                      </a:r>
                      <a:endParaRPr lang="th-TH" sz="1400" dirty="0" smtClean="0">
                        <a:solidFill>
                          <a:srgbClr val="7030A0"/>
                        </a:solidFill>
                        <a:latin typeface="2005_iannnnnGMO" pitchFamily="2" charset="0"/>
                        <a:ea typeface="Times New Roman"/>
                        <a:cs typeface="2005_iannnnnGMO" pitchFamily="2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None/>
                      </a:pPr>
                      <a:r>
                        <a:rPr lang="th-TH" sz="1400" dirty="0" smtClean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        </a:t>
                      </a:r>
                      <a:r>
                        <a:rPr lang="th-TH" sz="1400" dirty="0" err="1" smtClean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ตร.</a:t>
                      </a:r>
                      <a:r>
                        <a:rPr lang="th-TH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ซม.</a:t>
                      </a:r>
                      <a:endParaRPr lang="en-US" sz="1400" dirty="0">
                        <a:latin typeface="2005_iannnnnGMO" pitchFamily="2" charset="0"/>
                        <a:ea typeface="Times New Roman"/>
                        <a:cs typeface="2005_iannnnnGMO" pitchFamily="2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</a:pPr>
                      <a:r>
                        <a:rPr lang="th-TH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ป้ายที่อักษรไทยปนอักษรต่างประเทศ หรือปนภาพหรือปนเครื่องหมายอื่นคิด ๒๐ บาท/๕๐๐ </a:t>
                      </a:r>
                      <a:r>
                        <a:rPr lang="th-TH" sz="1400" dirty="0" err="1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ตร.</a:t>
                      </a:r>
                      <a:r>
                        <a:rPr lang="th-TH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ซม.</a:t>
                      </a:r>
                      <a:endParaRPr lang="en-US" sz="1400" dirty="0">
                        <a:latin typeface="2005_iannnnnGMO" pitchFamily="2" charset="0"/>
                        <a:ea typeface="Times New Roman"/>
                        <a:cs typeface="2005_iannnnnGMO" pitchFamily="2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</a:pPr>
                      <a:r>
                        <a:rPr lang="th-TH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ป้ายที่มีอักษรไทย หรืออักษรไทยต่ำกว่าอักษรต่างประเทศ คิด ๔๐ บาท/๕๐๐ </a:t>
                      </a:r>
                      <a:r>
                        <a:rPr lang="th-TH" sz="1400" dirty="0" err="1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ตร.</a:t>
                      </a:r>
                      <a:r>
                        <a:rPr lang="th-TH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ซม.</a:t>
                      </a:r>
                      <a:endParaRPr lang="en-US" sz="1400" dirty="0">
                        <a:latin typeface="2005_iannnnnGMO" pitchFamily="2" charset="0"/>
                        <a:ea typeface="Times New Roman"/>
                        <a:cs typeface="2005_iannnnnGMO" pitchFamily="2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</a:pPr>
                      <a:r>
                        <a:rPr lang="th-TH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ป้ายที่คำนวณพื้นที่และประเภทของป้ายแล้วเสียภาษีต่ำกว่า ๒๐๐ บาท ให้เสียอัตรา ๒๐๐ บาท</a:t>
                      </a:r>
                      <a:endParaRPr lang="en-US" sz="1400" dirty="0">
                        <a:latin typeface="2005_iannnnnGMO" pitchFamily="2" charset="0"/>
                        <a:ea typeface="Times New Roman"/>
                        <a:cs typeface="2005_iannnnnGMO" pitchFamily="2" charset="0"/>
                      </a:endParaRPr>
                    </a:p>
                  </a:txBody>
                  <a:tcPr marL="14720" marR="1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rgbClr val="7030A0"/>
                        </a:solidFill>
                        <a:latin typeface="2005_iannnnnGMO" pitchFamily="2" charset="0"/>
                        <a:ea typeface="Times New Roman"/>
                        <a:cs typeface="2005_iannnnnGMO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ติดต่อชำระภาษีบำรุงท้องที่  ประจำปี  </a:t>
                      </a:r>
                      <a:r>
                        <a:rPr lang="th-TH" sz="1400" dirty="0" smtClean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๒๕๕๘</a:t>
                      </a:r>
                      <a:endParaRPr lang="en-US" sz="1400" dirty="0">
                        <a:latin typeface="2005_iannnnnGMO" pitchFamily="2" charset="0"/>
                        <a:ea typeface="Times New Roman"/>
                        <a:cs typeface="2005_iannnnnGMO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400" b="1" i="1" dirty="0">
                          <a:solidFill>
                            <a:srgbClr val="FF000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ตั้งแต่วันที่</a:t>
                      </a:r>
                      <a:r>
                        <a:rPr lang="en-US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  </a:t>
                      </a:r>
                      <a:r>
                        <a:rPr lang="th-TH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๒</a:t>
                      </a:r>
                      <a:r>
                        <a:rPr lang="en-US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  </a:t>
                      </a:r>
                      <a:r>
                        <a:rPr lang="th-TH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มกราคม</a:t>
                      </a:r>
                      <a:r>
                        <a:rPr lang="en-US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  </a:t>
                      </a:r>
                      <a:r>
                        <a:rPr lang="th-TH" sz="1400" b="1" i="1" dirty="0" smtClean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๒๕๕๘</a:t>
                      </a:r>
                      <a:r>
                        <a:rPr lang="en-US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  </a:t>
                      </a:r>
                      <a:endParaRPr lang="en-US" sz="1400" dirty="0">
                        <a:latin typeface="2005_iannnnnGMO" pitchFamily="2" charset="0"/>
                        <a:ea typeface="Times New Roman"/>
                        <a:cs typeface="2005_iannnnnGMO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400" b="1" i="1" dirty="0">
                          <a:solidFill>
                            <a:srgbClr val="FF000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ถึงวันที่</a:t>
                      </a:r>
                      <a:r>
                        <a:rPr lang="th-TH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 ๓๐</a:t>
                      </a:r>
                      <a:r>
                        <a:rPr lang="en-US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  </a:t>
                      </a:r>
                      <a:r>
                        <a:rPr lang="th-TH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เมษายน</a:t>
                      </a:r>
                      <a:r>
                        <a:rPr lang="en-US" sz="1400" b="1" i="1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  </a:t>
                      </a:r>
                      <a:r>
                        <a:rPr lang="th-TH" sz="1400" b="1" i="1" dirty="0" smtClean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๒๕๕๘</a:t>
                      </a:r>
                      <a:endParaRPr lang="en-US" sz="1400" dirty="0">
                        <a:latin typeface="2005_iannnnnGMO" pitchFamily="2" charset="0"/>
                        <a:ea typeface="Times New Roman"/>
                        <a:cs typeface="2005_iannnnnGMO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หากพ้นกำหนดจะต้องเสียเงินเพิ่ม            ตามมาตรา ๔๕   แห่งพระราชบัญญัติ       ภาษีบำรุงท้องที่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  </a:t>
                      </a:r>
                      <a:r>
                        <a:rPr lang="th-TH" sz="1400" dirty="0">
                          <a:solidFill>
                            <a:srgbClr val="7030A0"/>
                          </a:solidFill>
                          <a:latin typeface="2005_iannnnnGMO" pitchFamily="2" charset="0"/>
                          <a:ea typeface="Times New Roman"/>
                          <a:cs typeface="2005_iannnnnGMO" pitchFamily="2" charset="0"/>
                        </a:rPr>
                        <a:t>พ.ศ. ๒๕๐๘  </a:t>
                      </a:r>
                      <a:endParaRPr lang="en-US" sz="1400" dirty="0">
                        <a:latin typeface="2005_iannnnnGMO" pitchFamily="2" charset="0"/>
                        <a:ea typeface="Times New Roman"/>
                        <a:cs typeface="2005_iannnnnGMO" pitchFamily="2" charset="0"/>
                      </a:endParaRPr>
                    </a:p>
                  </a:txBody>
                  <a:tcPr marL="14720" marR="14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71438" y="1595414"/>
            <a:ext cx="664371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dirty="0" smtClean="0">
                <a:latin typeface="2005_iannnnnGMO" pitchFamily="2" charset="0"/>
                <a:cs typeface="2005_iannnnnGMO" pitchFamily="2" charset="0"/>
              </a:rPr>
              <a:t>การชำระภาษีท้องถิ่น  ประจำปี  ๒๕๕๘</a:t>
            </a:r>
          </a:p>
          <a:p>
            <a:pPr algn="ctr"/>
            <a:r>
              <a:rPr lang="th-TH" sz="2000" dirty="0" smtClean="0">
                <a:latin typeface="2005_iannnnnGMO" pitchFamily="2" charset="0"/>
                <a:cs typeface="2005_iannnnnGMO" pitchFamily="2" charset="0"/>
              </a:rPr>
              <a:t>เทศบาลตำบลบัลลังก์  อำเภอโนนไทย จังหวัดนครราชสีมา</a:t>
            </a:r>
            <a:endParaRPr lang="th-TH" sz="2000" dirty="0">
              <a:latin typeface="2005_iannnnnGMO" pitchFamily="2" charset="0"/>
              <a:cs typeface="2005_iannnnnGMO" pitchFamily="2" charset="0"/>
            </a:endParaRPr>
          </a:p>
        </p:txBody>
      </p:sp>
      <p:pic>
        <p:nvPicPr>
          <p:cNvPr id="29" name="รูปภาพ 28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62" y="8453462"/>
            <a:ext cx="2590800" cy="1257300"/>
          </a:xfrm>
          <a:prstGeom prst="rect">
            <a:avLst/>
          </a:prstGeom>
        </p:spPr>
      </p:pic>
      <p:pic>
        <p:nvPicPr>
          <p:cNvPr id="31" name="รูปภาพ 30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324" y="8453462"/>
            <a:ext cx="2590800" cy="1257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66</Words>
  <Application>Microsoft Office PowerPoint</Application>
  <PresentationFormat>กระดาษ A4 (210x297 มม.)</PresentationFormat>
  <Paragraphs>32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TOSHIBA</dc:creator>
  <cp:lastModifiedBy>TOSHIBA</cp:lastModifiedBy>
  <cp:revision>2</cp:revision>
  <dcterms:created xsi:type="dcterms:W3CDTF">2014-11-14T07:59:20Z</dcterms:created>
  <dcterms:modified xsi:type="dcterms:W3CDTF">2014-11-14T09:04:39Z</dcterms:modified>
</cp:coreProperties>
</file>