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9906000" type="A4"/>
  <p:notesSz cx="6797675" cy="9926638"/>
  <p:defaultTextStyle>
    <a:defPPr>
      <a:defRPr lang="th-TH"/>
    </a:defPPr>
    <a:lvl1pPr marL="0" algn="l" defTabSz="91408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041" algn="l" defTabSz="91408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081" algn="l" defTabSz="91408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124" algn="l" defTabSz="91408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408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5205" algn="l" defTabSz="91408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2248" algn="l" defTabSz="91408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199291" algn="l" defTabSz="91408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6332" algn="l" defTabSz="914081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90" d="100"/>
          <a:sy n="90" d="100"/>
        </p:scale>
        <p:origin x="-1380" y="1296"/>
      </p:cViewPr>
      <p:guideLst>
        <p:guide orient="horz" pos="3121"/>
        <p:guide pos="21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714505" y="4512742"/>
            <a:ext cx="4629149" cy="27363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714505" y="7227025"/>
            <a:ext cx="4629149" cy="1981201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041" indent="0" algn="ctr">
              <a:buNone/>
            </a:lvl2pPr>
            <a:lvl3pPr marL="914081" indent="0" algn="ctr">
              <a:buNone/>
            </a:lvl3pPr>
            <a:lvl4pPr marL="1371124" indent="0" algn="ctr">
              <a:buNone/>
            </a:lvl4pPr>
            <a:lvl5pPr marL="1828165" indent="0" algn="ctr">
              <a:buNone/>
            </a:lvl5pPr>
            <a:lvl6pPr marL="2285205" indent="0" algn="ctr">
              <a:buNone/>
            </a:lvl6pPr>
            <a:lvl7pPr marL="2742248" indent="0" algn="ctr">
              <a:buNone/>
            </a:lvl7pPr>
            <a:lvl8pPr marL="3199291" indent="0" algn="ctr">
              <a:buNone/>
            </a:lvl8pPr>
            <a:lvl9pPr marL="3656332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9723" y="1828218"/>
            <a:ext cx="3302001" cy="285750"/>
          </a:xfrm>
        </p:spPr>
        <p:txBody>
          <a:bodyPr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7953" y="6173548"/>
            <a:ext cx="5283200" cy="288036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85754" y="5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07257" y="5"/>
            <a:ext cx="78499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742952" y="5"/>
            <a:ext cx="136404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855996" y="5"/>
            <a:ext cx="172710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79757" y="5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685801" y="5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40585" y="5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294980" y="5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00100" y="5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6835392" y="5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914404" y="5"/>
            <a:ext cx="57149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457204" y="4953003"/>
            <a:ext cx="971549" cy="1871132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982230" y="7029766"/>
            <a:ext cx="481068" cy="926501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818314" y="7945368"/>
            <a:ext cx="102870" cy="1981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248160" y="8360672"/>
            <a:ext cx="205740" cy="396241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428751" y="6493933"/>
            <a:ext cx="274322" cy="528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994161" y="7119242"/>
            <a:ext cx="457200" cy="747535"/>
          </a:xfrm>
        </p:spPr>
        <p:txBody>
          <a:bodyPr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3" y="396708"/>
            <a:ext cx="1257300" cy="845220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3" y="396706"/>
            <a:ext cx="4514851" cy="845220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342907" y="2311404"/>
            <a:ext cx="5600700" cy="7039864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14505" y="4182536"/>
            <a:ext cx="4629149" cy="2966297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714505" y="7236887"/>
            <a:ext cx="4629149" cy="1981201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8698" y="1822923"/>
            <a:ext cx="3302001" cy="285750"/>
          </a:xfrm>
        </p:spPr>
        <p:txBody>
          <a:bodyPr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8094" y="6169412"/>
            <a:ext cx="5283200" cy="288036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285754" y="5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07257" y="5"/>
            <a:ext cx="78499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742952" y="5"/>
            <a:ext cx="136404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55996" y="5"/>
            <a:ext cx="172710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79757" y="5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685801" y="5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640585" y="5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294980" y="5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800100" y="5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914404" y="5"/>
            <a:ext cx="57149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457204" y="4953003"/>
            <a:ext cx="971549" cy="1871132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993532" y="7029766"/>
            <a:ext cx="481068" cy="926501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818314" y="7945368"/>
            <a:ext cx="102870" cy="1981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248160" y="8365076"/>
            <a:ext cx="205740" cy="396241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409283" y="6470951"/>
            <a:ext cx="274322" cy="528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6823459" y="5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005465" y="7119242"/>
            <a:ext cx="457200" cy="747535"/>
          </a:xfrm>
        </p:spPr>
        <p:txBody>
          <a:bodyPr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342904" y="2311410"/>
            <a:ext cx="2743200" cy="6603999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3202689" y="2311410"/>
            <a:ext cx="2743200" cy="6603999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1" y="394413"/>
            <a:ext cx="5657850" cy="1650999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342904" y="3412071"/>
            <a:ext cx="2743200" cy="5613401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3278985" y="3412071"/>
            <a:ext cx="2743200" cy="5613401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sz="quarter" idx="1"/>
          </p:nvPr>
        </p:nvSpPr>
        <p:spPr>
          <a:xfrm>
            <a:off x="342904" y="2267380"/>
            <a:ext cx="2743200" cy="9509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ข้อความ 13"/>
          <p:cNvSpPr>
            <a:spLocks noGrp="1"/>
          </p:cNvSpPr>
          <p:nvPr>
            <p:ph type="body" sz="quarter" idx="3"/>
          </p:nvPr>
        </p:nvSpPr>
        <p:spPr>
          <a:xfrm>
            <a:off x="3257554" y="2267380"/>
            <a:ext cx="2743200" cy="9509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572250" y="5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8139" y="4781554"/>
            <a:ext cx="911352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5109215" y="396243"/>
            <a:ext cx="1145286" cy="7198361"/>
          </a:xfrm>
        </p:spPr>
        <p:txBody>
          <a:bodyPr/>
          <a:lstStyle>
            <a:lvl1pPr marL="0" indent="0">
              <a:spcBef>
                <a:spcPts val="401"/>
              </a:spcBef>
              <a:spcAft>
                <a:spcPts val="999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686300" y="5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4644223" y="5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743700" y="5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6629402" y="5"/>
            <a:ext cx="228601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6686550" y="5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6117337" y="8255005"/>
            <a:ext cx="411481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ยึดเนื้อหา 17"/>
          <p:cNvSpPr>
            <a:spLocks noGrp="1"/>
          </p:cNvSpPr>
          <p:nvPr>
            <p:ph sz="quarter" idx="1"/>
          </p:nvPr>
        </p:nvSpPr>
        <p:spPr>
          <a:xfrm>
            <a:off x="228605" y="396239"/>
            <a:ext cx="4229102" cy="9139936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ตัวยึด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572250" y="5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6117337" y="8255005"/>
            <a:ext cx="411481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21850" y="4781554"/>
            <a:ext cx="911352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6" y="5"/>
            <a:ext cx="4629149" cy="9906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5074351" y="382483"/>
            <a:ext cx="1143001" cy="7158736"/>
          </a:xfrm>
        </p:spPr>
        <p:txBody>
          <a:bodyPr rot="0" spcFirstLastPara="0" vertOverflow="overflow" horzOverflow="overflow" vert="horz" wrap="square" lIns="91409" tIns="45704" rIns="91409" bIns="45704" numCol="1" spcCol="274224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1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743700" y="5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6629402" y="5"/>
            <a:ext cx="228601" cy="990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6686550" y="5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4686300" y="5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4644223" y="5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 dirty="0"/>
          </a:p>
        </p:txBody>
      </p:sp>
      <p:sp>
        <p:nvSpPr>
          <p:cNvPr id="17" name="ตัวยึด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7000" r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6572250" y="5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 dirty="0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342907" y="396705"/>
            <a:ext cx="5600700" cy="1650999"/>
          </a:xfrm>
          <a:prstGeom prst="rect">
            <a:avLst/>
          </a:prstGeom>
        </p:spPr>
        <p:txBody>
          <a:bodyPr vert="horz" lIns="91409" tIns="45704" rIns="91409" bIns="45704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342907" y="2311404"/>
            <a:ext cx="5600700" cy="7039864"/>
          </a:xfrm>
          <a:prstGeom prst="rect">
            <a:avLst/>
          </a:prstGeom>
        </p:spPr>
        <p:txBody>
          <a:bodyPr vert="horz" lIns="91409" tIns="45704" rIns="91409" bIns="45704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4993645" y="1696028"/>
            <a:ext cx="2905760" cy="288036"/>
          </a:xfrm>
          <a:prstGeom prst="rect">
            <a:avLst/>
          </a:prstGeom>
        </p:spPr>
        <p:txBody>
          <a:bodyPr vert="horz" lIns="91409" tIns="45704" rIns="91409" bIns="45704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54AAE3-1CA9-4EBD-938A-CCD1932EA1BF}" type="datetimeFigureOut">
              <a:rPr lang="th-TH" smtClean="0"/>
              <a:pPr/>
              <a:t>17/11/57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4131394" y="5525242"/>
            <a:ext cx="4622800" cy="274322"/>
          </a:xfrm>
          <a:prstGeom prst="rect">
            <a:avLst/>
          </a:prstGeom>
        </p:spPr>
        <p:txBody>
          <a:bodyPr vert="horz" lIns="91409" tIns="45704" rIns="91409" bIns="45704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7149" y="5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743700" y="5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6629402" y="5"/>
            <a:ext cx="228601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686550" y="5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9" tIns="45704" rIns="91409" bIns="45704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6117337" y="8255005"/>
            <a:ext cx="411481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9" tIns="45704" rIns="91409" bIns="4570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6096766" y="8282523"/>
            <a:ext cx="457200" cy="752857"/>
          </a:xfrm>
          <a:prstGeom prst="rect">
            <a:avLst/>
          </a:prstGeom>
        </p:spPr>
        <p:txBody>
          <a:bodyPr vert="horz" lIns="91409" tIns="45704" rIns="91409" bIns="45704" anchor="ctr"/>
          <a:lstStyle>
            <a:lvl1pPr algn="ctr" eaLnBrk="1" latinLnBrk="0" hangingPunct="1">
              <a:defRPr kumimoji="0" sz="1300" b="1">
                <a:solidFill>
                  <a:srgbClr val="FFFFFF"/>
                </a:solidFill>
              </a:defRPr>
            </a:lvl1pPr>
          </a:lstStyle>
          <a:p>
            <a:fld id="{21D9061F-8BCD-495A-9F74-08233F44B45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224" indent="-274224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57" indent="-274224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81" indent="-182817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307" indent="-182817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533" indent="-182817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736757" indent="-182817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700" kern="1200">
          <a:solidFill>
            <a:schemeClr val="tx2"/>
          </a:solidFill>
          <a:latin typeface="+mn-lt"/>
          <a:ea typeface="+mn-ea"/>
          <a:cs typeface="+mn-cs"/>
        </a:defRPr>
      </a:lvl6pPr>
      <a:lvl7pPr marL="2010981" indent="-182817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3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5205" indent="-182817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3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59431" indent="-182817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3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0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>
          <a:xfrm>
            <a:off x="0" y="1"/>
            <a:ext cx="6858000" cy="15954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09" tIns="45704" rIns="91409" bIns="45704" rtlCol="0" anchor="ctr"/>
          <a:lstStyle/>
          <a:p>
            <a:pPr algn="ctr"/>
            <a:endParaRPr lang="th-TH"/>
          </a:p>
        </p:txBody>
      </p:sp>
      <p:pic>
        <p:nvPicPr>
          <p:cNvPr id="11" name="รูปภาพ 10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9" y="95217"/>
            <a:ext cx="1214448" cy="114300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2859" y="1095360"/>
            <a:ext cx="1643074" cy="584743"/>
          </a:xfrm>
          <a:prstGeom prst="rect">
            <a:avLst/>
          </a:prstGeom>
          <a:noFill/>
        </p:spPr>
        <p:txBody>
          <a:bodyPr wrap="square" lIns="91409" tIns="45704" rIns="91409" bIns="45704" rtlCol="0">
            <a:spAutoFit/>
          </a:bodyPr>
          <a:lstStyle/>
          <a:p>
            <a:r>
              <a:rPr lang="th-TH" sz="3200" b="1" dirty="0">
                <a:latin typeface="TH Charmonman" pitchFamily="66" charset="-34"/>
                <a:cs typeface="TH Charmonman" pitchFamily="66" charset="-34"/>
              </a:rPr>
              <a:t>จดหมายข่าว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28743" y="166665"/>
            <a:ext cx="4000527" cy="754020"/>
          </a:xfrm>
          <a:prstGeom prst="rect">
            <a:avLst/>
          </a:prstGeom>
          <a:noFill/>
        </p:spPr>
        <p:txBody>
          <a:bodyPr wrap="square" lIns="91409" tIns="45704" rIns="91409" bIns="45704" rtlCol="0">
            <a:spAutoFit/>
          </a:bodyPr>
          <a:lstStyle/>
          <a:p>
            <a:r>
              <a:rPr lang="th-TH" sz="4300" b="1" dirty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Niramit AS" pitchFamily="2" charset="-34"/>
                <a:cs typeface="TH Niramit AS" pitchFamily="2" charset="-34"/>
              </a:rPr>
              <a:t>เทศบาลตำบลบัลลังก์</a:t>
            </a:r>
          </a:p>
        </p:txBody>
      </p:sp>
      <p:pic>
        <p:nvPicPr>
          <p:cNvPr id="14" name="รูปภาพ 13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253" y="166654"/>
            <a:ext cx="1362459" cy="71438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571876" y="1095348"/>
            <a:ext cx="3143272" cy="369300"/>
          </a:xfrm>
          <a:prstGeom prst="rect">
            <a:avLst/>
          </a:prstGeom>
          <a:noFill/>
        </p:spPr>
        <p:txBody>
          <a:bodyPr wrap="square" lIns="91409" tIns="45704" rIns="91409" bIns="45704" rtlCol="0">
            <a:spAutoFit/>
          </a:bodyPr>
          <a:lstStyle/>
          <a:p>
            <a:r>
              <a:rPr lang="th-TH" sz="1800" dirty="0">
                <a:latin typeface="TH Niramit AS" pitchFamily="2" charset="-34"/>
                <a:cs typeface="TH Niramit AS" pitchFamily="2" charset="-34"/>
              </a:rPr>
              <a:t>ฉบับที่  ๑  ประจำเดือน  พฤศจิกายน  ๒๕๕๗</a:t>
            </a:r>
          </a:p>
        </p:txBody>
      </p:sp>
      <p:sp>
        <p:nvSpPr>
          <p:cNvPr id="16" name="TextBox 15"/>
          <p:cNvSpPr txBox="1"/>
          <p:nvPr/>
        </p:nvSpPr>
        <p:spPr>
          <a:xfrm rot="213901">
            <a:off x="2502941" y="1785480"/>
            <a:ext cx="3836724" cy="7078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9" tIns="45704" rIns="91409" bIns="45704" rtlCol="0">
            <a:spAutoFit/>
          </a:bodyPr>
          <a:lstStyle/>
          <a:p>
            <a:pPr algn="ctr"/>
            <a:r>
              <a:rPr lang="th-TH" sz="20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H Niramit AS" pitchFamily="2" charset="-34"/>
                <a:cs typeface="TH Niramit AS" pitchFamily="2" charset="-34"/>
              </a:rPr>
              <a:t>ระเบียบกองทุนหลักประกันสุขภาพ</a:t>
            </a:r>
          </a:p>
          <a:p>
            <a:pPr algn="ctr"/>
            <a:r>
              <a:rPr lang="th-TH" sz="20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H Niramit AS" pitchFamily="2" charset="-34"/>
                <a:cs typeface="TH Niramit AS" pitchFamily="2" charset="-34"/>
              </a:rPr>
              <a:t>เทศบาลตำบลบัลลังก์ พ.ศ.  ๒๕๕๗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8609" y="2738423"/>
            <a:ext cx="6086815" cy="129262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glow rad="228600">
              <a:schemeClr val="accent6">
                <a:satMod val="175000"/>
                <a:alpha val="40000"/>
              </a:schemeClr>
            </a:glow>
            <a:softEdge rad="63500"/>
          </a:effectLst>
          <a:scene3d>
            <a:camera prst="orthographicFront"/>
            <a:lightRig rig="threePt" dir="t"/>
          </a:scene3d>
          <a:sp3d>
            <a:bevelB/>
          </a:sp3d>
        </p:spPr>
        <p:txBody>
          <a:bodyPr wrap="square" lIns="91409" tIns="45704" rIns="91409" bIns="45704" rtlCol="0">
            <a:spAutoFit/>
          </a:bodyPr>
          <a:lstStyle/>
          <a:p>
            <a:r>
              <a:rPr lang="th-TH" sz="1300" dirty="0">
                <a:latin typeface="Adobe Arabic" pitchFamily="18" charset="-78"/>
                <a:cs typeface="TH Niramit AS" pitchFamily="2" charset="-34"/>
              </a:rPr>
              <a:t>	ตามประกาศคณะกรรมการหลักประกันสุขภาพแห่งชาติ ได้พิจารณาเห็นสมควรให้ปรับปรุงหลักเกณฑ์เพื่อให้องค์การบริหารส่วนตำบล เทศบาล  หรือองค์กรปกครองส่วนท้องถิ่นรูปแบบอื่น เป็นผู้ดำเนินงานและบริหารจัดการกองทุนหลักประกันสุขภาพในระดับท้องถิ่นหรือพื้นที่ ให้มีความเหมาะสมเกิดประสิทธิภาพในการดำเนินงานมากยิ่งขึ้น มีมติในการประชุมครั้งที่ ๑๑/๒๕๕๖เมื่อวันที่  ๗  ตุลาคม  ๒๕๕๖ และในการประชมครั้งที่ ๓  เมื่อวันที่  ๑๙  กุมภาพันธ์  ๒๕๕๗  ให้ออกประกาศคณะกรรมการหลักประกันสุขภาพแห่งชาติ  เรื่อง  </a:t>
            </a:r>
            <a:r>
              <a:rPr lang="th-TH" sz="1300" b="1" dirty="0">
                <a:latin typeface="Adobe Arabic" pitchFamily="18" charset="-78"/>
                <a:cs typeface="TH Niramit AS" pitchFamily="2" charset="-34"/>
              </a:rPr>
              <a:t>กำหนดหลักเกณฑ์เพื่อสนับสนุนให้องค์กรปกครองส่วนท้องถิ่นดำเนินงานและบริหารจัดการกองทุนหลักประกันสุขภาพในระดับท้องถิ่นหรือพื้นที่  พ.ศ.  ๒๕๕๗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416" y="4095750"/>
            <a:ext cx="3214712" cy="5632279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09" tIns="45704" rIns="91409" bIns="45704" rtlCol="0">
            <a:spAutoFit/>
          </a:bodyPr>
          <a:lstStyle/>
          <a:p>
            <a:pPr algn="ctr"/>
            <a:r>
              <a:rPr lang="th-TH" sz="1000" b="1" dirty="0" smtClean="0">
                <a:latin typeface="TH Niramit AS" pitchFamily="2" charset="-34"/>
                <a:cs typeface="TH Niramit AS" pitchFamily="2" charset="-34"/>
              </a:rPr>
              <a:t>ระเบียบกองทุนหลักประกันสุขภาพเทศบาลตำบลบัลลังก์</a:t>
            </a:r>
            <a:endParaRPr lang="th-TH" sz="1000" b="1" dirty="0">
              <a:latin typeface="TH Niramit AS" pitchFamily="2" charset="-34"/>
              <a:cs typeface="TH Niramit AS" pitchFamily="2" charset="-34"/>
            </a:endParaRPr>
          </a:p>
          <a:p>
            <a:r>
              <a:rPr lang="en-US" sz="1000" dirty="0">
                <a:latin typeface="TH Niramit AS" pitchFamily="2" charset="-34"/>
                <a:cs typeface="TH Niramit AS" pitchFamily="2" charset="-34"/>
              </a:rPr>
              <a:t>           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องค์กรปกครองส่วนท้องถิ่น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 หมายความว่า  เทศบาลตำบลบัลลังก์ที่ได้รับการสนับสนุนให้ดำเนินงานและบริหารจัดการกองทุนหลักประกันสุขภาพในเขตเทศบาลตำบลบัลลังก์  อำเภอโนนไทย  จังหวัดนครราชสีมา</a:t>
            </a:r>
          </a:p>
          <a:p>
            <a:r>
              <a:rPr lang="en-US" sz="1000" dirty="0">
                <a:latin typeface="TH Niramit AS" pitchFamily="2" charset="-34"/>
                <a:cs typeface="TH Niramit AS" pitchFamily="2" charset="-34"/>
              </a:rPr>
              <a:t>           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กองทุนหลักประกันสุขภาพ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หมายความว่า กองทุนหลักประกันสุขภาพในเขตเทศบาลตำบลบัลลังก์ 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  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เพื่อการสร้างเสริมสุขภาพ  การป้องกันโรค  การฟื้นฟูสมรรถภาพและการรักษาพยาบาลระดับปฐมภูมิเชิงรุกที่จำเป็นต่อสุขภาพและการดำรงชีวิต</a:t>
            </a:r>
          </a:p>
          <a:p>
            <a:r>
              <a:rPr lang="en-US" sz="1000" dirty="0">
                <a:latin typeface="TH Niramit AS" pitchFamily="2" charset="-34"/>
                <a:cs typeface="TH Niramit AS" pitchFamily="2" charset="-34"/>
              </a:rPr>
              <a:t>           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คณะกรรมการกองทุน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หมายความว่า คณะกรรมการกองทุนหลักประกันสุขภาพเทศบาลตำบลบัลลังก์</a:t>
            </a:r>
          </a:p>
          <a:p>
            <a:r>
              <a:rPr lang="en-US" sz="1000" dirty="0">
                <a:latin typeface="TH Niramit AS" pitchFamily="2" charset="-34"/>
                <a:cs typeface="TH Niramit AS" pitchFamily="2" charset="-34"/>
              </a:rPr>
              <a:t>           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การจัดการบริการสาธารณสุข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หมายความว่า 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การจัดบริการสร้างเสริมสุขภาพ  ป้องกันโรคฟื้นฟูสมรรถภาพ และรักษาพยาบาลระดับปฐมภูมิเชิงรุก ตามที่คณะอนุกรรมการการส่งเสริมสุขภาพและป้องกันโรคภายใต้คณะกรรมการหลักประกันสุขภาพแห่งชาติและสำนักงานกำหนด</a:t>
            </a:r>
          </a:p>
          <a:p>
            <a:r>
              <a:rPr lang="en-US" sz="1000" dirty="0">
                <a:latin typeface="TH Niramit AS" pitchFamily="2" charset="-34"/>
                <a:cs typeface="TH Niramit AS" pitchFamily="2" charset="-34"/>
              </a:rPr>
              <a:t>           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สถานบริการ 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หมายความว่า สถานบริการสาธารณสุขของรัฐบาล  ของเอกชน  และของสภากาชาดไทย หน่วยบริการประกอบโรคศิลปะสาขาต่างๆ และบริการสาธารณสุขอื่น ที่คณะกรรมการหลักประกันสุขภาพแห่งชาติกำหนดเพิ่มเติม</a:t>
            </a:r>
            <a:endParaRPr lang="en-US" sz="1000" dirty="0">
              <a:latin typeface="TH Niramit AS" pitchFamily="2" charset="-34"/>
              <a:cs typeface="TH Niramit AS" pitchFamily="2" charset="-34"/>
            </a:endParaRP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            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หน่วยบริการ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 หมายความว่า 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 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สถานบริการที่ได้ขึ้นทะเบียนไว้ตามพระราชบัญญัติหลักประกันสุขภาพแห่งชาติ พ.ศ. ๒๕๕๗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            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หน่วยสาธารณสุข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  หมายความว่า  หน่วยงานที่มีภารกิจด้านการสาธารณสุขโดยตรงแต่มิได้เป็นสถานบริการหรือหน่วยบริการ  เช่น  สำนักงานสาธารณสุขอำเภอ  กองสาธารณสุขและสิ่งแวดล้อมส่วนสาธารณสุข เป็นต้น</a:t>
            </a:r>
            <a:endParaRPr lang="en-US" sz="1000" dirty="0">
              <a:latin typeface="TH Niramit AS" pitchFamily="2" charset="-34"/>
              <a:cs typeface="TH Niramit AS" pitchFamily="2" charset="-34"/>
            </a:endParaRPr>
          </a:p>
          <a:p>
            <a:r>
              <a:rPr lang="en-US" sz="1000" dirty="0">
                <a:latin typeface="TH Niramit AS" pitchFamily="2" charset="-34"/>
                <a:cs typeface="TH Niramit AS" pitchFamily="2" charset="-34"/>
              </a:rPr>
              <a:t>             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หน่วยงานอื่น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 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หมายความว่า  หน่วยงานที่</a:t>
            </a:r>
            <a:r>
              <a:rPr lang="th-TH" sz="1000" dirty="0" smtClean="0">
                <a:latin typeface="TH Niramit AS" pitchFamily="2" charset="-34"/>
                <a:cs typeface="TH Niramit AS" pitchFamily="2" charset="-34"/>
              </a:rPr>
              <a:t>มิได้มีภารกิจ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ด้านการสาธารณสุขโดยตรง  แต่อาจดำเนินกิจกรรมด้านส่งเสริมสุขภาพหรือการป้องกันโรคได้ในขอบเขตหนึ่ง  เช่น โรงเรียน สถาบันการศึกษา วัด เป็นต้น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              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กลุ่มหรือองค์กรประชาชน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  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หมายความว่า  องค์กรชุมชน องค์กรเอกชน หรือภาคเอกชนที่มีการร่วมตัวกันเป็นกลุ่ม ชมรม  สมาคม  มูลนิธิ หรือองค์กรที่ที่เรียกชื่ออื่นตั้งแต่  ๕ คนขึ้นไป ซึ่งเป็นการรวมตัวกันดำเนินกิจกรรมโดยวัตถุประสงค์ไม่แสวงหากำไร ทั้งนี้ จะเป็นนิติบุคคลหรือไม่ก็ได้</a:t>
            </a:r>
          </a:p>
          <a:p>
            <a:r>
              <a:rPr lang="en-US" sz="1000" dirty="0">
                <a:latin typeface="TH Niramit AS" pitchFamily="2" charset="-34"/>
                <a:cs typeface="TH Niramit AS" pitchFamily="2" charset="-34"/>
              </a:rPr>
              <a:t>               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คณะอนุกรรมการ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  หมายความว่า  คณะทำงานที่คณะกรรมการแต่ตั้งขึ้นเพื่อดำเนินงานตามความจำเป็นในการดำเนินงาน ตามระเบียบของคณะกรรมการกองทุน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              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 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พนักงานเจ้าหน้าที่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  หมายความว่า  พนักงานเทศบาลที่ได้รับแต่งตั้งให้ปฏิบัติหน้าที่อย่างใดอย่างหนึ่ง</a:t>
            </a:r>
          </a:p>
          <a:p>
            <a:r>
              <a:rPr lang="th-TH" sz="1000" dirty="0">
                <a:latin typeface="TH Niramit AS" pitchFamily="2" charset="-34"/>
                <a:cs typeface="TH Niramit AS" pitchFamily="2" charset="-34"/>
              </a:rPr>
              <a:t>              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 “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ที่ปรึกษาคณะกรรมการกองทุน</a:t>
            </a:r>
            <a:r>
              <a:rPr lang="en-US" sz="1000" dirty="0">
                <a:latin typeface="TH Niramit AS" pitchFamily="2" charset="-34"/>
                <a:cs typeface="TH Niramit AS" pitchFamily="2" charset="-34"/>
              </a:rPr>
              <a:t>”</a:t>
            </a:r>
            <a:r>
              <a:rPr lang="th-TH" sz="1000" dirty="0">
                <a:latin typeface="TH Niramit AS" pitchFamily="2" charset="-34"/>
                <a:cs typeface="TH Niramit AS" pitchFamily="2" charset="-34"/>
              </a:rPr>
              <a:t>  หมายความว่า  สาธารณสุขอำเภอ และผู้อำนวยการโรงพยาบาลอำเภอโนนไทย</a:t>
            </a:r>
          </a:p>
        </p:txBody>
      </p:sp>
      <p:pic>
        <p:nvPicPr>
          <p:cNvPr id="19" name="รูปภาพ 18" descr="กดกด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610" y="1648426"/>
            <a:ext cx="2000264" cy="1090002"/>
          </a:xfrm>
          <a:prstGeom prst="rect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</p:pic>
      <p:sp>
        <p:nvSpPr>
          <p:cNvPr id="21" name="TextBox 20"/>
          <p:cNvSpPr txBox="1"/>
          <p:nvPr/>
        </p:nvSpPr>
        <p:spPr>
          <a:xfrm>
            <a:off x="3286124" y="5655833"/>
            <a:ext cx="3571823" cy="40835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09" tIns="45704" rIns="91409" bIns="45704" rtlCol="0">
            <a:spAutoFit/>
          </a:bodyPr>
          <a:lstStyle/>
          <a:p>
            <a:pPr algn="ctr"/>
            <a:endParaRPr lang="th-TH" sz="1200" b="1" dirty="0">
              <a:latin typeface="TH Niramit AS" pitchFamily="2" charset="-34"/>
              <a:cs typeface="TH Niramit AS" pitchFamily="2" charset="-34"/>
            </a:endParaRPr>
          </a:p>
          <a:p>
            <a:pPr algn="ctr"/>
            <a:r>
              <a:rPr lang="th-TH" sz="1200" b="1" dirty="0" smtClean="0">
                <a:latin typeface="TH Niramit AS" pitchFamily="2" charset="-34"/>
                <a:cs typeface="TH Niramit AS" pitchFamily="2" charset="-34"/>
              </a:rPr>
              <a:t>คณะกรรมการ</a:t>
            </a:r>
          </a:p>
          <a:p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ผู้อำนวยการโรงพยาบาลโนนไทย	เป็นที่ปรึกษาคณะกรรมการกองทุน</a:t>
            </a:r>
          </a:p>
          <a:p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สาธารณสุขอำเภอโนนไทย 	เป็นที่ปรึกษาคณะกรรมการกองทุน</a:t>
            </a:r>
          </a:p>
          <a:p>
            <a:pPr marL="228520" indent="-228520">
              <a:buFont typeface="+mj-cs"/>
              <a:buAutoNum type="thaiNumPeriod"/>
            </a:pP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นายกเทศมนตรีตำบลบัลลังก์	เป็นประธานกรรมการ</a:t>
            </a:r>
          </a:p>
          <a:p>
            <a:pPr marL="228520" indent="-228520">
              <a:buFont typeface="+mj-cs"/>
              <a:buAutoNum type="thaiNumPeriod"/>
            </a:pP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ผู้ทรงคุณวุฒิในพื้นที่  จำนวน  ๒ คน	เป็นรองประธานกรรมการ</a:t>
            </a:r>
          </a:p>
          <a:p>
            <a:pPr marL="228520" indent="-228520">
              <a:buFont typeface="+mj-cs"/>
              <a:buAutoNum type="thaiNumPeriod"/>
            </a:pP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สมาชิกสภาเทศบาล ที่สภาเทศบาล	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   เป็น</a:t>
            </a: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กรรมการ</a:t>
            </a:r>
          </a:p>
          <a:p>
            <a:pPr marL="228520" indent="-228520"/>
            <a:r>
              <a:rPr lang="th-TH" sz="1200" dirty="0">
                <a:latin typeface="TH Niramit AS" pitchFamily="2" charset="-34"/>
                <a:cs typeface="TH Niramit AS" pitchFamily="2" charset="-34"/>
              </a:rPr>
              <a:t>	มอบหมายจำนวน ๒ คน</a:t>
            </a:r>
          </a:p>
          <a:p>
            <a:pPr marL="228520" indent="-228520">
              <a:buFont typeface="+mj-cs"/>
              <a:buAutoNum type="thaiNumPeriod" startAt="4"/>
            </a:pP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หัวหน้าหน่วยบริการปฐมภูมิในพื้นที่	 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  เป็น</a:t>
            </a: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กรรมการ</a:t>
            </a:r>
          </a:p>
          <a:p>
            <a:pPr marL="228520" indent="-228520">
              <a:buFont typeface="+mj-cs"/>
              <a:buAutoNum type="thaiNumPeriod" startAt="4"/>
            </a:pP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อาสาสมัครสาธารณสุขประจำ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หมู่บ้าน   เป็น</a:t>
            </a: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กรรมการ</a:t>
            </a:r>
          </a:p>
          <a:p>
            <a:pPr marL="228520" indent="-228520"/>
            <a:r>
              <a:rPr lang="th-TH" sz="1200" dirty="0">
                <a:latin typeface="TH Niramit AS" pitchFamily="2" charset="-34"/>
                <a:cs typeface="TH Niramit AS" pitchFamily="2" charset="-34"/>
              </a:rPr>
              <a:t>	ในพื้นที่ที่คัดเลือกกันเอง จำนวน  ๒ คน</a:t>
            </a:r>
          </a:p>
          <a:p>
            <a:pPr marL="228520" indent="-228520">
              <a:buFont typeface="+mj-cs"/>
              <a:buAutoNum type="thaiNumPeriod" startAt="6"/>
            </a:pP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ผู้แทนหมู่บ้านหรือชุมชนที่ประชาชน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ใน    เป็น</a:t>
            </a: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กรรมการ</a:t>
            </a:r>
          </a:p>
          <a:p>
            <a:pPr marL="228520" indent="-228520"/>
            <a:r>
              <a:rPr lang="th-TH" sz="1200" dirty="0">
                <a:latin typeface="TH Niramit AS" pitchFamily="2" charset="-34"/>
                <a:cs typeface="TH Niramit AS" pitchFamily="2" charset="-34"/>
              </a:rPr>
              <a:t>	หมู่บ้านหรือชุมชนคัดเลือกกันเอง</a:t>
            </a:r>
          </a:p>
          <a:p>
            <a:pPr marL="228520" indent="-228520"/>
            <a:r>
              <a:rPr lang="th-TH" sz="1200" dirty="0">
                <a:latin typeface="TH Niramit AS" pitchFamily="2" charset="-34"/>
                <a:cs typeface="TH Niramit AS" pitchFamily="2" charset="-34"/>
              </a:rPr>
              <a:t>	จำนวนไม่เกิน ๕ คน</a:t>
            </a:r>
          </a:p>
          <a:p>
            <a:pPr marL="228520" indent="-228520">
              <a:buFont typeface="+mj-cs"/>
              <a:buAutoNum type="thaiNumPeriod" startAt="7"/>
            </a:pP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ผู้แทนศูนย์ประสานงานหลักประกันสุขภาพประชาชน</a:t>
            </a:r>
          </a:p>
          <a:p>
            <a:pPr marL="228520" indent="-228520"/>
            <a:r>
              <a:rPr lang="th-TH" sz="1200" dirty="0">
                <a:latin typeface="TH Niramit AS" pitchFamily="2" charset="-34"/>
                <a:cs typeface="TH Niramit AS" pitchFamily="2" charset="-34"/>
              </a:rPr>
              <a:t>	หรือหน่วยรับเรื่องร้องเรียนอิสระในพื้นที่จำนวน ๑ คน  เป็นกรรมการ</a:t>
            </a:r>
          </a:p>
          <a:p>
            <a:pPr marL="228520" indent="-228520">
              <a:buFont typeface="+mj-cs"/>
              <a:buAutoNum type="thaiNumPeriod" startAt="8"/>
            </a:pP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ปลัดเทศบาลหรือ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เจ้าหน้าที่อื่นที่นายกเทศมนตรี  </a:t>
            </a:r>
          </a:p>
          <a:p>
            <a:pPr marL="228520" indent="-228520"/>
            <a:r>
              <a:rPr lang="th-TH" sz="1200" dirty="0">
                <a:latin typeface="TH Niramit AS" pitchFamily="2" charset="-34"/>
                <a:cs typeface="TH Niramit AS" pitchFamily="2" charset="-34"/>
              </a:rPr>
              <a:t>	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มอบหมาย</a:t>
            </a:r>
            <a:r>
              <a:rPr lang="th-TH" sz="1200" dirty="0">
                <a:latin typeface="TH Niramit AS" pitchFamily="2" charset="-34"/>
                <a:cs typeface="TH Niramit AS" pitchFamily="2" charset="-34"/>
              </a:rPr>
              <a:t>		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    เป็น</a:t>
            </a: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กรรมการและ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เลขานุการ</a:t>
            </a:r>
            <a:endParaRPr lang="th-TH" sz="1200" dirty="0">
              <a:latin typeface="TH Niramit AS" pitchFamily="2" charset="-34"/>
              <a:cs typeface="TH Niramit AS" pitchFamily="2" charset="-34"/>
            </a:endParaRPr>
          </a:p>
          <a:p>
            <a:pPr marL="228520" indent="-228520">
              <a:buFont typeface="+mj-cs"/>
              <a:buAutoNum type="thaiNumPeriod" startAt="9"/>
            </a:pP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ผู้อำนวยการหรือหัวหน้ากองสาธารณสุข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และสิ่งแวดล้อม</a:t>
            </a:r>
            <a:r>
              <a:rPr lang="th-TH" sz="1200" dirty="0">
                <a:latin typeface="TH Niramit AS" pitchFamily="2" charset="-34"/>
                <a:cs typeface="TH Niramit AS" pitchFamily="2" charset="-34"/>
              </a:rPr>
              <a:t>หรือเจ้าหน้าที่อื่นที่นายกเทศมนตรี</a:t>
            </a:r>
            <a:r>
              <a:rPr lang="th-TH" sz="1200" dirty="0" smtClean="0">
                <a:latin typeface="TH Niramit AS" pitchFamily="2" charset="-34"/>
                <a:cs typeface="TH Niramit AS" pitchFamily="2" charset="-34"/>
              </a:rPr>
              <a:t>มอบหมาย	 เป็นกรรมการและผู้ช่วยเลขานุการ</a:t>
            </a:r>
            <a:endParaRPr lang="th-TH" sz="1200" dirty="0">
              <a:latin typeface="TH Niramit AS" pitchFamily="2" charset="-34"/>
              <a:cs typeface="TH Niramit AS" pitchFamily="2" charset="-34"/>
            </a:endParaRPr>
          </a:p>
          <a:p>
            <a:pPr marL="228520" indent="-228520"/>
            <a:endParaRPr lang="th-TH" sz="1200" dirty="0">
              <a:latin typeface="TH Niramit AS" pitchFamily="2" charset="-34"/>
              <a:cs typeface="TH Niramit AS" pitchFamily="2" charset="-34"/>
            </a:endParaRPr>
          </a:p>
        </p:txBody>
      </p:sp>
      <p:pic>
        <p:nvPicPr>
          <p:cNvPr id="22" name="รูปภาพ 21" descr="กองททุน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335860">
            <a:off x="3923843" y="4120550"/>
            <a:ext cx="2044630" cy="145762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398</TotalTime>
  <Words>409</Words>
  <Application>Microsoft Office PowerPoint</Application>
  <PresentationFormat>กระดาษ A4 (210x297 มม.)</PresentationFormat>
  <Paragraphs>38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เฉลียง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TOSHIBA</dc:creator>
  <cp:lastModifiedBy>TOSHIBA</cp:lastModifiedBy>
  <cp:revision>16</cp:revision>
  <dcterms:created xsi:type="dcterms:W3CDTF">2014-10-21T03:42:30Z</dcterms:created>
  <dcterms:modified xsi:type="dcterms:W3CDTF">2014-11-17T04:31:13Z</dcterms:modified>
</cp:coreProperties>
</file>